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Lbls>
            <c:showLegendKey val="0"/>
            <c:showVal val="0"/>
            <c:showCatName val="0"/>
            <c:showSerName val="0"/>
            <c:showPercent val="1"/>
            <c:showBubbleSize val="0"/>
            <c:showLeaderLines val="1"/>
          </c:dLbls>
          <c:cat>
            <c:strRef>
              <c:f>Sheet1!$A$2:$A$6</c:f>
              <c:strCache>
                <c:ptCount val="5"/>
                <c:pt idx="0">
                  <c:v>土木</c:v>
                </c:pt>
                <c:pt idx="1">
                  <c:v>建築</c:v>
                </c:pt>
                <c:pt idx="2">
                  <c:v>電気</c:v>
                </c:pt>
                <c:pt idx="3">
                  <c:v>測量</c:v>
                </c:pt>
                <c:pt idx="4">
                  <c:v>その他</c:v>
                </c:pt>
              </c:strCache>
            </c:strRef>
          </c:cat>
          <c:val>
            <c:numRef>
              <c:f>Sheet1!$B$2:$B$6</c:f>
              <c:numCache>
                <c:formatCode>General</c:formatCode>
                <c:ptCount val="5"/>
                <c:pt idx="0">
                  <c:v>7</c:v>
                </c:pt>
                <c:pt idx="1">
                  <c:v>2</c:v>
                </c:pt>
                <c:pt idx="2">
                  <c:v>1</c:v>
                </c:pt>
                <c:pt idx="3">
                  <c:v>1</c:v>
                </c:pt>
                <c:pt idx="4">
                  <c:v>2</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Lbls>
            <c:showLegendKey val="0"/>
            <c:showVal val="0"/>
            <c:showCatName val="0"/>
            <c:showSerName val="0"/>
            <c:showPercent val="1"/>
            <c:showBubbleSize val="0"/>
            <c:showLeaderLines val="1"/>
          </c:dLbls>
          <c:cat>
            <c:strRef>
              <c:f>Sheet1!$A$2:$A$5</c:f>
              <c:strCache>
                <c:ptCount val="4"/>
                <c:pt idx="0">
                  <c:v>建設業協会HP</c:v>
                </c:pt>
                <c:pt idx="1">
                  <c:v>団体からの案内</c:v>
                </c:pt>
                <c:pt idx="2">
                  <c:v>建設新聞</c:v>
                </c:pt>
                <c:pt idx="3">
                  <c:v>会社の指示</c:v>
                </c:pt>
              </c:strCache>
            </c:strRef>
          </c:cat>
          <c:val>
            <c:numRef>
              <c:f>Sheet1!$B$2:$B$5</c:f>
              <c:numCache>
                <c:formatCode>General</c:formatCode>
                <c:ptCount val="4"/>
                <c:pt idx="0">
                  <c:v>3</c:v>
                </c:pt>
                <c:pt idx="1">
                  <c:v>5</c:v>
                </c:pt>
                <c:pt idx="2">
                  <c:v>1</c:v>
                </c:pt>
                <c:pt idx="3">
                  <c:v>4</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Lbls>
            <c:showLegendKey val="0"/>
            <c:showVal val="0"/>
            <c:showCatName val="0"/>
            <c:showSerName val="0"/>
            <c:showPercent val="1"/>
            <c:showBubbleSize val="0"/>
            <c:showLeaderLines val="1"/>
          </c:dLbls>
          <c:cat>
            <c:strRef>
              <c:f>Sheet1!$A$2:$A$6</c:f>
              <c:strCache>
                <c:ptCount val="5"/>
                <c:pt idx="0">
                  <c:v>とても良かった</c:v>
                </c:pt>
                <c:pt idx="1">
                  <c:v>良かった</c:v>
                </c:pt>
                <c:pt idx="2">
                  <c:v>普通</c:v>
                </c:pt>
                <c:pt idx="3">
                  <c:v>悪かった</c:v>
                </c:pt>
                <c:pt idx="4">
                  <c:v>とても悪かった</c:v>
                </c:pt>
              </c:strCache>
            </c:strRef>
          </c:cat>
          <c:val>
            <c:numRef>
              <c:f>Sheet1!$B$2:$B$6</c:f>
              <c:numCache>
                <c:formatCode>General</c:formatCode>
                <c:ptCount val="5"/>
                <c:pt idx="0">
                  <c:v>7</c:v>
                </c:pt>
                <c:pt idx="1">
                  <c:v>6</c:v>
                </c:pt>
                <c:pt idx="2">
                  <c:v>0</c:v>
                </c:pt>
                <c:pt idx="3">
                  <c:v>0</c:v>
                </c:pt>
                <c:pt idx="4">
                  <c:v>0</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Lbls>
            <c:showLegendKey val="0"/>
            <c:showVal val="0"/>
            <c:showCatName val="0"/>
            <c:showSerName val="0"/>
            <c:showPercent val="1"/>
            <c:showBubbleSize val="0"/>
            <c:showLeaderLines val="1"/>
          </c:dLbls>
          <c:cat>
            <c:strRef>
              <c:f>Sheet1!$A$2:$A$6</c:f>
              <c:strCache>
                <c:ptCount val="5"/>
                <c:pt idx="0">
                  <c:v>とても良かった</c:v>
                </c:pt>
                <c:pt idx="1">
                  <c:v>良かった</c:v>
                </c:pt>
                <c:pt idx="2">
                  <c:v>普通</c:v>
                </c:pt>
                <c:pt idx="3">
                  <c:v>悪かった</c:v>
                </c:pt>
                <c:pt idx="4">
                  <c:v>とても悪かった</c:v>
                </c:pt>
              </c:strCache>
            </c:strRef>
          </c:cat>
          <c:val>
            <c:numRef>
              <c:f>Sheet1!$B$2:$B$6</c:f>
              <c:numCache>
                <c:formatCode>General</c:formatCode>
                <c:ptCount val="5"/>
                <c:pt idx="0">
                  <c:v>7</c:v>
                </c:pt>
                <c:pt idx="1">
                  <c:v>3</c:v>
                </c:pt>
                <c:pt idx="2">
                  <c:v>2</c:v>
                </c:pt>
                <c:pt idx="3">
                  <c:v>1</c:v>
                </c:pt>
                <c:pt idx="4">
                  <c:v>0</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56384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163447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252951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254662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230716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183317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191463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84740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266323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244541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216F897-4A57-4D51-B2E9-4346F53C1640}" type="datetimeFigureOut">
              <a:rPr kumimoji="1" lang="ja-JP" altLang="en-US" smtClean="0"/>
              <a:t>2016/2/1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3829090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6F897-4A57-4D51-B2E9-4346F53C1640}" type="datetimeFigureOut">
              <a:rPr kumimoji="1" lang="ja-JP" altLang="en-US" smtClean="0"/>
              <a:t>2016/2/1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ED004-CE2F-418A-98C0-E28F7482E03B}" type="slidenum">
              <a:rPr kumimoji="1" lang="ja-JP" altLang="en-US" smtClean="0"/>
              <a:t>‹#›</a:t>
            </a:fld>
            <a:endParaRPr kumimoji="1" lang="ja-JP" altLang="en-US"/>
          </a:p>
        </p:txBody>
      </p:sp>
    </p:spTree>
    <p:extLst>
      <p:ext uri="{BB962C8B-B14F-4D97-AF65-F5344CB8AC3E}">
        <p14:creationId xmlns:p14="http://schemas.microsoft.com/office/powerpoint/2010/main" val="4026300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第３回　新入社員研修会</a:t>
            </a:r>
            <a:r>
              <a:rPr kumimoji="1" lang="en-US" altLang="ja-JP" dirty="0" smtClean="0"/>
              <a:t/>
            </a:r>
            <a:br>
              <a:rPr kumimoji="1" lang="en-US" altLang="ja-JP" dirty="0" smtClean="0"/>
            </a:br>
            <a:r>
              <a:rPr lang="ja-JP" altLang="en-US" dirty="0" smtClean="0"/>
              <a:t>参加者アンケート</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H28.1.22</a:t>
            </a:r>
            <a:r>
              <a:rPr kumimoji="1" lang="ja-JP" altLang="en-US" dirty="0" smtClean="0"/>
              <a:t>　実施</a:t>
            </a:r>
            <a:endParaRPr kumimoji="1" lang="ja-JP" altLang="en-US" dirty="0"/>
          </a:p>
        </p:txBody>
      </p:sp>
    </p:spTree>
    <p:extLst>
      <p:ext uri="{BB962C8B-B14F-4D97-AF65-F5344CB8AC3E}">
        <p14:creationId xmlns:p14="http://schemas.microsoft.com/office/powerpoint/2010/main" val="3272801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職種分布</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627344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780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476672"/>
            <a:ext cx="6912768" cy="580926"/>
          </a:xfrm>
        </p:spPr>
        <p:style>
          <a:lnRef idx="2">
            <a:schemeClr val="accent3"/>
          </a:lnRef>
          <a:fillRef idx="1">
            <a:schemeClr val="lt1"/>
          </a:fillRef>
          <a:effectRef idx="0">
            <a:schemeClr val="accent3"/>
          </a:effectRef>
          <a:fontRef idx="minor">
            <a:schemeClr val="dk1"/>
          </a:fontRef>
        </p:style>
        <p:txBody>
          <a:bodyPr>
            <a:noAutofit/>
          </a:bodyPr>
          <a:lstStyle/>
          <a:p>
            <a:r>
              <a:rPr kumimoji="1" lang="en-US" altLang="ja-JP" sz="2400" dirty="0" smtClean="0"/>
              <a:t>1</a:t>
            </a:r>
            <a:r>
              <a:rPr kumimoji="1" lang="ja-JP" altLang="en-US" sz="2400" dirty="0" smtClean="0"/>
              <a:t>　今回のセミナーをどちらで知りましたか？</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150613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913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404664"/>
            <a:ext cx="7488832" cy="724942"/>
          </a:xfrm>
        </p:spPr>
        <p:style>
          <a:lnRef idx="2">
            <a:schemeClr val="accent3"/>
          </a:lnRef>
          <a:fillRef idx="1">
            <a:schemeClr val="lt1"/>
          </a:fillRef>
          <a:effectRef idx="0">
            <a:schemeClr val="accent3"/>
          </a:effectRef>
          <a:fontRef idx="minor">
            <a:schemeClr val="dk1"/>
          </a:fontRef>
        </p:style>
        <p:txBody>
          <a:bodyPr>
            <a:noAutofit/>
          </a:bodyPr>
          <a:lstStyle/>
          <a:p>
            <a:r>
              <a:rPr kumimoji="1" lang="ja-JP" altLang="en-US" sz="2400" dirty="0" smtClean="0"/>
              <a:t>２　今回のセミナーについて総合的な評価はどうですか？</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64452202"/>
              </p:ext>
            </p:extLst>
          </p:nvPr>
        </p:nvGraphicFramePr>
        <p:xfrm>
          <a:off x="467544" y="1628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1599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274638"/>
            <a:ext cx="6768752" cy="562074"/>
          </a:xfrm>
        </p:spPr>
        <p:style>
          <a:lnRef idx="2">
            <a:schemeClr val="accent3"/>
          </a:lnRef>
          <a:fillRef idx="1">
            <a:schemeClr val="lt1"/>
          </a:fillRef>
          <a:effectRef idx="0">
            <a:schemeClr val="accent3"/>
          </a:effectRef>
          <a:fontRef idx="minor">
            <a:schemeClr val="dk1"/>
          </a:fontRef>
        </p:style>
        <p:txBody>
          <a:bodyPr>
            <a:normAutofit/>
          </a:bodyPr>
          <a:lstStyle/>
          <a:p>
            <a:r>
              <a:rPr kumimoji="1" lang="ja-JP" altLang="en-US" sz="2400" dirty="0" smtClean="0"/>
              <a:t>３　その理由を教えてください。</a:t>
            </a:r>
            <a:endParaRPr kumimoji="1" lang="ja-JP" altLang="en-US" sz="2400" dirty="0"/>
          </a:p>
        </p:txBody>
      </p:sp>
      <p:sp>
        <p:nvSpPr>
          <p:cNvPr id="4" name="正方形/長方形 3"/>
          <p:cNvSpPr/>
          <p:nvPr/>
        </p:nvSpPr>
        <p:spPr>
          <a:xfrm>
            <a:off x="1043608" y="1196752"/>
            <a:ext cx="7272808" cy="5355312"/>
          </a:xfrm>
          <a:prstGeom prst="rect">
            <a:avLst/>
          </a:prstGeom>
        </p:spPr>
        <p:txBody>
          <a:bodyPr wrap="square">
            <a:spAutoFit/>
          </a:bodyPr>
          <a:lstStyle/>
          <a:p>
            <a:pPr marL="285750" indent="-285750">
              <a:buFont typeface="Arial" panose="020B0604020202020204" pitchFamily="34" charset="0"/>
              <a:buChar char="•"/>
            </a:pPr>
            <a:r>
              <a:rPr lang="ja-JP" altLang="en-US" dirty="0" smtClean="0"/>
              <a:t>今まで知らなかったマナーを学べた。苦手なコミュニケーションが少し良くなったと思う。</a:t>
            </a:r>
          </a:p>
          <a:p>
            <a:pPr marL="285750" indent="-285750">
              <a:buFont typeface="Arial" panose="020B0604020202020204" pitchFamily="34" charset="0"/>
              <a:buChar char="•"/>
            </a:pPr>
            <a:r>
              <a:rPr lang="ja-JP" altLang="en-US" dirty="0" smtClean="0"/>
              <a:t>これからの業務に役立つから。</a:t>
            </a:r>
          </a:p>
          <a:p>
            <a:pPr marL="285750" indent="-285750">
              <a:buFont typeface="Arial" panose="020B0604020202020204" pitchFamily="34" charset="0"/>
              <a:buChar char="•"/>
            </a:pPr>
            <a:r>
              <a:rPr lang="ja-JP" altLang="en-US" dirty="0" smtClean="0"/>
              <a:t>社会人のマナーを全然知らなかったから。わかりやすい。</a:t>
            </a:r>
          </a:p>
          <a:p>
            <a:pPr marL="285750" indent="-285750">
              <a:buFont typeface="Arial" panose="020B0604020202020204" pitchFamily="34" charset="0"/>
              <a:buChar char="•"/>
            </a:pPr>
            <a:r>
              <a:rPr lang="ja-JP" altLang="en-US" dirty="0" smtClean="0"/>
              <a:t>社会的マナー改めて学ぶことができたので良かった。今後に生かしていきたい。</a:t>
            </a:r>
          </a:p>
          <a:p>
            <a:pPr marL="285750" indent="-285750">
              <a:buFont typeface="Arial" panose="020B0604020202020204" pitchFamily="34" charset="0"/>
              <a:buChar char="•"/>
            </a:pPr>
            <a:r>
              <a:rPr lang="ja-JP" altLang="en-US" dirty="0" smtClean="0"/>
              <a:t>社会人として自分を見直すことができました。</a:t>
            </a:r>
          </a:p>
          <a:p>
            <a:pPr marL="285750" indent="-285750">
              <a:buFont typeface="Arial" panose="020B0604020202020204" pitchFamily="34" charset="0"/>
              <a:buChar char="•"/>
            </a:pPr>
            <a:r>
              <a:rPr lang="ja-JP" altLang="en-US" dirty="0" smtClean="0"/>
              <a:t>社会のマナーとかを詳しく教えてもらった。</a:t>
            </a:r>
          </a:p>
          <a:p>
            <a:pPr marL="285750" indent="-285750">
              <a:buFont typeface="Arial" panose="020B0604020202020204" pitchFamily="34" charset="0"/>
              <a:buChar char="•"/>
            </a:pPr>
            <a:r>
              <a:rPr lang="ja-JP" altLang="en-US" dirty="0" smtClean="0"/>
              <a:t>今後の自分の仕事や生き方について考えるいい機会になりました。</a:t>
            </a:r>
          </a:p>
          <a:p>
            <a:pPr marL="285750" indent="-285750">
              <a:buFont typeface="Arial" panose="020B0604020202020204" pitchFamily="34" charset="0"/>
              <a:buChar char="•"/>
            </a:pPr>
            <a:r>
              <a:rPr lang="ja-JP" altLang="en-US" dirty="0" smtClean="0"/>
              <a:t>今の自分が知らなかったマナーなど学べたから。</a:t>
            </a:r>
          </a:p>
          <a:p>
            <a:pPr marL="285750" indent="-285750">
              <a:buFont typeface="Arial" panose="020B0604020202020204" pitchFamily="34" charset="0"/>
              <a:buChar char="•"/>
            </a:pPr>
            <a:r>
              <a:rPr lang="ja-JP" altLang="en-US" dirty="0" smtClean="0"/>
              <a:t>新入社員のうちに知っておいた方が良い知識や内容を学ぶことができたため。</a:t>
            </a:r>
          </a:p>
          <a:p>
            <a:pPr marL="285750" indent="-285750">
              <a:buFont typeface="Arial" panose="020B0604020202020204" pitchFamily="34" charset="0"/>
              <a:buChar char="•"/>
            </a:pPr>
            <a:r>
              <a:rPr lang="ja-JP" altLang="en-US" dirty="0" smtClean="0"/>
              <a:t>最後の方の話がとてもためになり、とても聞きやすくわかりやすかったから。</a:t>
            </a:r>
          </a:p>
          <a:p>
            <a:pPr marL="285750" indent="-285750">
              <a:buFont typeface="Arial" panose="020B0604020202020204" pitchFamily="34" charset="0"/>
              <a:buChar char="•"/>
            </a:pPr>
            <a:r>
              <a:rPr lang="ja-JP" altLang="en-US" dirty="0" smtClean="0"/>
              <a:t>今までのお客様への対応など考え直す機会になりました。セミナーを今後活かしていきたい。</a:t>
            </a:r>
          </a:p>
          <a:p>
            <a:pPr marL="285750" indent="-285750">
              <a:buFont typeface="Arial" panose="020B0604020202020204" pitchFamily="34" charset="0"/>
              <a:buChar char="•"/>
            </a:pPr>
            <a:r>
              <a:rPr lang="ja-JP" altLang="en-US" dirty="0" smtClean="0"/>
              <a:t>話が聞きやすく、すごく頭に入ってきた。</a:t>
            </a:r>
          </a:p>
          <a:p>
            <a:pPr marL="285750" indent="-285750">
              <a:buFont typeface="Arial" panose="020B0604020202020204" pitchFamily="34" charset="0"/>
              <a:buChar char="•"/>
            </a:pPr>
            <a:r>
              <a:rPr lang="ja-JP" altLang="en-US" dirty="0" smtClean="0"/>
              <a:t>今まで行ってきた電話対応などのマナーを改めて学ぶことができ、現場について詳しい話が聞けて面白かった。</a:t>
            </a:r>
            <a:endParaRPr lang="ja-JP" altLang="en-US" dirty="0"/>
          </a:p>
        </p:txBody>
      </p:sp>
    </p:spTree>
    <p:extLst>
      <p:ext uri="{BB962C8B-B14F-4D97-AF65-F5344CB8AC3E}">
        <p14:creationId xmlns:p14="http://schemas.microsoft.com/office/powerpoint/2010/main" val="339617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9632" y="274638"/>
            <a:ext cx="6984776" cy="562074"/>
          </a:xfrm>
        </p:spPr>
        <p:style>
          <a:lnRef idx="2">
            <a:schemeClr val="accent3"/>
          </a:lnRef>
          <a:fillRef idx="1">
            <a:schemeClr val="lt1"/>
          </a:fillRef>
          <a:effectRef idx="0">
            <a:schemeClr val="accent3"/>
          </a:effectRef>
          <a:fontRef idx="minor">
            <a:schemeClr val="dk1"/>
          </a:fontRef>
        </p:style>
        <p:txBody>
          <a:bodyPr>
            <a:noAutofit/>
          </a:bodyPr>
          <a:lstStyle/>
          <a:p>
            <a:r>
              <a:rPr kumimoji="1" lang="ja-JP" altLang="en-US" sz="2400" dirty="0" smtClean="0"/>
              <a:t>４　今回のセミナーの進行状況はいかがでしたか？</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023846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21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260648"/>
            <a:ext cx="6840760" cy="521622"/>
          </a:xfrm>
        </p:spPr>
        <p:style>
          <a:lnRef idx="2">
            <a:schemeClr val="accent3"/>
          </a:lnRef>
          <a:fillRef idx="1">
            <a:schemeClr val="lt1"/>
          </a:fillRef>
          <a:effectRef idx="0">
            <a:schemeClr val="accent3"/>
          </a:effectRef>
          <a:fontRef idx="minor">
            <a:schemeClr val="dk1"/>
          </a:fontRef>
        </p:style>
        <p:txBody>
          <a:bodyPr>
            <a:noAutofit/>
          </a:bodyPr>
          <a:lstStyle/>
          <a:p>
            <a:r>
              <a:rPr kumimoji="1" lang="ja-JP" altLang="en-US" sz="2400" dirty="0" smtClean="0"/>
              <a:t>５　今後どのようなセミナーの開催を希望しますか</a:t>
            </a:r>
            <a:r>
              <a:rPr lang="ja-JP" altLang="en-US" sz="2400" dirty="0"/>
              <a:t>？</a:t>
            </a:r>
            <a:endParaRPr kumimoji="1" lang="ja-JP" altLang="en-US" sz="2400" dirty="0"/>
          </a:p>
        </p:txBody>
      </p:sp>
      <p:sp>
        <p:nvSpPr>
          <p:cNvPr id="4" name="正方形/長方形 3"/>
          <p:cNvSpPr/>
          <p:nvPr/>
        </p:nvSpPr>
        <p:spPr>
          <a:xfrm>
            <a:off x="636348" y="908720"/>
            <a:ext cx="7632848" cy="1477328"/>
          </a:xfrm>
          <a:prstGeom prst="rect">
            <a:avLst/>
          </a:prstGeom>
        </p:spPr>
        <p:txBody>
          <a:bodyPr wrap="square">
            <a:spAutoFit/>
          </a:bodyPr>
          <a:lstStyle/>
          <a:p>
            <a:pPr marL="285750" indent="-285750">
              <a:buFont typeface="Arial" panose="020B0604020202020204" pitchFamily="34" charset="0"/>
              <a:buChar char="•"/>
            </a:pPr>
            <a:r>
              <a:rPr lang="ja-JP" altLang="en-US" dirty="0" smtClean="0"/>
              <a:t>午前・午後の順番が逆だったらよかったのでは？安全に対して仕事の取組み方にもっとゆっくり聞いて理解したかった。</a:t>
            </a:r>
          </a:p>
          <a:p>
            <a:pPr marL="285750" indent="-285750">
              <a:buFont typeface="Arial" panose="020B0604020202020204" pitchFamily="34" charset="0"/>
              <a:buChar char="•"/>
            </a:pPr>
            <a:r>
              <a:rPr lang="ja-JP" altLang="en-US" smtClean="0"/>
              <a:t>経理</a:t>
            </a:r>
            <a:r>
              <a:rPr lang="ja-JP" altLang="en-US" dirty="0" smtClean="0"/>
              <a:t>関係・資格</a:t>
            </a:r>
          </a:p>
          <a:p>
            <a:pPr marL="285750" indent="-285750">
              <a:buFont typeface="Arial" panose="020B0604020202020204" pitchFamily="34" charset="0"/>
              <a:buChar char="•"/>
            </a:pPr>
            <a:r>
              <a:rPr lang="ja-JP" altLang="en-US" dirty="0" smtClean="0"/>
              <a:t>建設会社の方を何人かお招きしてこれからの建設業を担う若手に夢を与える質疑応答型のセミナー。</a:t>
            </a:r>
            <a:endParaRPr lang="ja-JP" altLang="en-US" dirty="0"/>
          </a:p>
        </p:txBody>
      </p:sp>
      <p:sp>
        <p:nvSpPr>
          <p:cNvPr id="5" name="テキスト ボックス 4"/>
          <p:cNvSpPr txBox="1"/>
          <p:nvPr/>
        </p:nvSpPr>
        <p:spPr>
          <a:xfrm>
            <a:off x="1187624" y="2780928"/>
            <a:ext cx="6840760"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kumimoji="1" lang="ja-JP" altLang="en-US" sz="2400" dirty="0" smtClean="0"/>
              <a:t>感想や要望</a:t>
            </a:r>
            <a:endParaRPr kumimoji="1" lang="ja-JP" altLang="en-US" sz="2400" dirty="0"/>
          </a:p>
        </p:txBody>
      </p:sp>
      <p:sp>
        <p:nvSpPr>
          <p:cNvPr id="6" name="正方形/長方形 5"/>
          <p:cNvSpPr/>
          <p:nvPr/>
        </p:nvSpPr>
        <p:spPr>
          <a:xfrm>
            <a:off x="611560" y="3356992"/>
            <a:ext cx="7632848" cy="3139321"/>
          </a:xfrm>
          <a:prstGeom prst="rect">
            <a:avLst/>
          </a:prstGeom>
        </p:spPr>
        <p:txBody>
          <a:bodyPr wrap="square">
            <a:spAutoFit/>
          </a:bodyPr>
          <a:lstStyle/>
          <a:p>
            <a:pPr marL="285750" indent="-285750">
              <a:buFont typeface="Arial" panose="020B0604020202020204" pitchFamily="34" charset="0"/>
              <a:buChar char="•"/>
            </a:pPr>
            <a:r>
              <a:rPr lang="ja-JP" altLang="en-US" dirty="0" smtClean="0"/>
              <a:t>午後からの時間が早く、聞き漏らしや記録漏れがありついていくのが精いっぱいでした。もうちょっと時間に余裕が欲しかったです。</a:t>
            </a:r>
          </a:p>
          <a:p>
            <a:pPr marL="285750" indent="-285750">
              <a:buFont typeface="Arial" panose="020B0604020202020204" pitchFamily="34" charset="0"/>
              <a:buChar char="•"/>
            </a:pPr>
            <a:r>
              <a:rPr lang="ja-JP" altLang="en-US" dirty="0" smtClean="0"/>
              <a:t>良い研修で為になりました。</a:t>
            </a:r>
          </a:p>
          <a:p>
            <a:pPr marL="285750" indent="-285750">
              <a:buFont typeface="Arial" panose="020B0604020202020204" pitchFamily="34" charset="0"/>
              <a:buChar char="•"/>
            </a:pPr>
            <a:r>
              <a:rPr lang="ja-JP" altLang="en-US" dirty="0" smtClean="0"/>
              <a:t>大変貴重な経験（セミナー）ができた。</a:t>
            </a:r>
          </a:p>
          <a:p>
            <a:pPr marL="285750" indent="-285750">
              <a:buFont typeface="Arial" panose="020B0604020202020204" pitchFamily="34" charset="0"/>
              <a:buChar char="•"/>
            </a:pPr>
            <a:r>
              <a:rPr lang="ja-JP" altLang="en-US" dirty="0" smtClean="0"/>
              <a:t>とてもためになる研修になりました。</a:t>
            </a:r>
          </a:p>
          <a:p>
            <a:pPr marL="285750" indent="-285750">
              <a:buFont typeface="Arial" panose="020B0604020202020204" pitchFamily="34" charset="0"/>
              <a:buChar char="•"/>
            </a:pPr>
            <a:r>
              <a:rPr lang="ja-JP" altLang="en-US" dirty="0" smtClean="0"/>
              <a:t>コミュニケーションなど、ほかの会社や職種の方々との会話もできて楽しくできた。</a:t>
            </a:r>
          </a:p>
          <a:p>
            <a:pPr marL="285750" indent="-285750">
              <a:buFont typeface="Arial" panose="020B0604020202020204" pitchFamily="34" charset="0"/>
              <a:buChar char="•"/>
            </a:pPr>
            <a:r>
              <a:rPr lang="ja-JP" altLang="en-US" dirty="0" smtClean="0"/>
              <a:t>すごく勉強になる１日でした。</a:t>
            </a:r>
          </a:p>
          <a:p>
            <a:pPr marL="285750" indent="-285750">
              <a:buFont typeface="Arial" panose="020B0604020202020204" pitchFamily="34" charset="0"/>
              <a:buChar char="•"/>
            </a:pPr>
            <a:r>
              <a:rPr lang="ja-JP" altLang="en-US" dirty="0" smtClean="0"/>
              <a:t>たくさん学ぶことがあり、とても身になる話が聞け、参加してよかったと思います。</a:t>
            </a:r>
          </a:p>
          <a:p>
            <a:pPr marL="285750" indent="-285750">
              <a:buFont typeface="Arial" panose="020B0604020202020204" pitchFamily="34" charset="0"/>
              <a:buChar char="•"/>
            </a:pPr>
            <a:r>
              <a:rPr lang="ja-JP" altLang="en-US" dirty="0" smtClean="0"/>
              <a:t>とてもいい勉強になりました。</a:t>
            </a:r>
            <a:endParaRPr lang="ja-JP" altLang="en-US" dirty="0"/>
          </a:p>
        </p:txBody>
      </p:sp>
    </p:spTree>
    <p:extLst>
      <p:ext uri="{BB962C8B-B14F-4D97-AF65-F5344CB8AC3E}">
        <p14:creationId xmlns:p14="http://schemas.microsoft.com/office/powerpoint/2010/main" val="23875857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355</Words>
  <Application>Microsoft Office PowerPoint</Application>
  <PresentationFormat>画面に合わせる (4:3)</PresentationFormat>
  <Paragraphs>33</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第３回　新入社員研修会 参加者アンケート</vt:lpstr>
      <vt:lpstr>職種分布</vt:lpstr>
      <vt:lpstr>1　今回のセミナーをどちらで知りましたか？</vt:lpstr>
      <vt:lpstr>２　今回のセミナーについて総合的な評価はどうですか？</vt:lpstr>
      <vt:lpstr>３　その理由を教えてください。</vt:lpstr>
      <vt:lpstr>４　今回のセミナーの進行状況はいかがでしたか？</vt:lpstr>
      <vt:lpstr>５　今後どのようなセミナーの開催を希望しますか？</vt:lpstr>
    </vt:vector>
  </TitlesOfParts>
  <Company>横河レンタ・リース株式会社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第３回　新入社員研修会 参加者アンケート</dc:title>
  <dc:creator>USER</dc:creator>
  <cp:lastModifiedBy>USER</cp:lastModifiedBy>
  <cp:revision>5</cp:revision>
  <dcterms:created xsi:type="dcterms:W3CDTF">2016-01-25T07:16:05Z</dcterms:created>
  <dcterms:modified xsi:type="dcterms:W3CDTF">2016-02-01T01:36:18Z</dcterms:modified>
</cp:coreProperties>
</file>